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70" r:id="rId5"/>
    <p:sldId id="266" r:id="rId6"/>
    <p:sldId id="268" r:id="rId7"/>
    <p:sldId id="271" r:id="rId8"/>
  </p:sldIdLst>
  <p:sldSz cx="9144000" cy="6858000" type="screen4x3"/>
  <p:notesSz cx="6670675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2EF5DC-B2D7-4D4F-89CE-831430C01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7175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F2786B3-AF63-4396-B25F-750F7FB84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47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34475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60350"/>
            <a:ext cx="143668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2438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1488" y="2565400"/>
            <a:ext cx="48625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716338"/>
            <a:ext cx="4859337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3749F64-198E-42BE-A36E-35E6842A5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5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F74A5-419A-4239-8A6E-AE1751676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9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38613" y="1339850"/>
            <a:ext cx="1225550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1339850"/>
            <a:ext cx="352425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9C147-CE8E-4D95-AE20-6929B0AEE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339850"/>
            <a:ext cx="49022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8313" y="2492375"/>
            <a:ext cx="4895850" cy="35290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35B9-F965-4735-B5E4-2BBECBD5F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6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339850"/>
            <a:ext cx="49022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2758-CE03-4AFD-A0B3-A1D8D5A139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05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60350"/>
            <a:ext cx="143668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262438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1488" y="2565400"/>
            <a:ext cx="48625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716338"/>
            <a:ext cx="4859337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E98969F-F9FB-4D6D-8AEF-6EDC18D30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85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8554-406B-4B9E-8A59-45503F189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8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ECADA-479A-4448-97D0-299CC02B6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1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6C95-F328-4810-A6AA-7D28235E8F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16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747E5-973C-46C0-917D-912A98AC3E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873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292F3-E0BA-4D7B-B987-6683BDA7D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3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9AEF9-D525-4E55-9E7F-177DB1023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DF7B-AB07-4AD9-85A2-F4A540B1D9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2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B6C3F-C0B9-4FCA-B8E4-7C12B192A6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55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9399-228F-40FD-BDC4-C8AF75236C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4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08A4-B2EC-424A-AB66-20BF4E53F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12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38613" y="1339850"/>
            <a:ext cx="1225550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1339850"/>
            <a:ext cx="352425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1CA2-B48C-4C99-A0B9-C0D14CB34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CFD16-FBE6-49DA-9F44-968BF4F7D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D3A6-E55F-4CF0-8769-B66A8658A5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718C-7F47-48B4-B799-348FAEC8C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48F6-4EFA-4ED3-9253-152C6C870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0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2F2A-6E30-4BD2-BA62-B29E6315D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1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E1B0-4A71-4AC5-8BBF-9FC815BFF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3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AB32-DD61-4BDE-B08E-EE864C5A0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1339850"/>
            <a:ext cx="4902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492375"/>
            <a:ext cx="489585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79E86C4-A1FD-4FAA-A462-3A299A833F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71963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1339850"/>
            <a:ext cx="4902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492375"/>
            <a:ext cx="489585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EC812B8-D6AB-49AD-BF6A-2D569E908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056" name="Picture 8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71963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62794" y="1844824"/>
            <a:ext cx="8329686" cy="1440160"/>
          </a:xfrm>
        </p:spPr>
        <p:txBody>
          <a:bodyPr/>
          <a:lstStyle/>
          <a:p>
            <a:pPr indent="0" algn="ctr" eaLnBrk="1" hangingPunct="1"/>
            <a:r>
              <a:rPr lang="en-GB" sz="4400" dirty="0" smtClean="0"/>
              <a:t>City </a:t>
            </a:r>
            <a:r>
              <a:rPr lang="en-GB" sz="4400" dirty="0" smtClean="0"/>
              <a:t>Logistics</a:t>
            </a:r>
            <a:endParaRPr lang="en-GB" sz="4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2794" y="4221088"/>
            <a:ext cx="828092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sz="1600" dirty="0" smtClean="0"/>
              <a:t>Technical workshop "Urban Mobility Package"</a:t>
            </a:r>
          </a:p>
          <a:p>
            <a:pPr algn="r" eaLnBrk="1" hangingPunct="1"/>
            <a:r>
              <a:rPr lang="fr-BE" sz="1600" dirty="0" smtClean="0"/>
              <a:t>Brussels, 13</a:t>
            </a:r>
            <a:r>
              <a:rPr lang="fr-BE" sz="1600" baseline="30000" dirty="0" smtClean="0"/>
              <a:t>th</a:t>
            </a:r>
            <a:r>
              <a:rPr lang="fr-BE" sz="1600" dirty="0" smtClean="0"/>
              <a:t> </a:t>
            </a:r>
            <a:r>
              <a:rPr lang="fr-BE" sz="1600" dirty="0" err="1" smtClean="0"/>
              <a:t>June</a:t>
            </a:r>
            <a:r>
              <a:rPr lang="fr-BE" sz="1600" dirty="0" smtClean="0"/>
              <a:t> 2013	</a:t>
            </a:r>
          </a:p>
          <a:p>
            <a:pPr eaLnBrk="1" hangingPunct="1"/>
            <a:endParaRPr lang="fr-BE" sz="1600" dirty="0" smtClean="0"/>
          </a:p>
          <a:p>
            <a:pPr eaLnBrk="1" hangingPunct="1"/>
            <a:r>
              <a:rPr lang="fr-BE" sz="1600" dirty="0" smtClean="0"/>
              <a:t>Mark MAJOR</a:t>
            </a:r>
          </a:p>
          <a:p>
            <a:pPr eaLnBrk="1" hangingPunct="1"/>
            <a:r>
              <a:rPr lang="fr-BE" sz="1600" dirty="0" smtClean="0"/>
              <a:t>DG MOVE</a:t>
            </a:r>
          </a:p>
          <a:p>
            <a:pPr eaLnBrk="1" hangingPunct="1"/>
            <a:r>
              <a:rPr lang="fr-BE" sz="1600" dirty="0" smtClean="0"/>
              <a:t>Unit C1 : </a:t>
            </a:r>
            <a:r>
              <a:rPr lang="fr-BE" sz="1600" i="1" dirty="0" smtClean="0"/>
              <a:t>Clean Transport and </a:t>
            </a:r>
            <a:r>
              <a:rPr lang="fr-BE" sz="1600" i="1" dirty="0" err="1" smtClean="0"/>
              <a:t>Sustainable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Urban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Mobility</a:t>
            </a:r>
            <a:r>
              <a:rPr lang="fr-BE" sz="1600" i="1" dirty="0" smtClean="0"/>
              <a:t> </a:t>
            </a:r>
            <a:endParaRPr lang="en-GB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920" cy="504056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/>
              <a:t>Conclusions of review of </a:t>
            </a:r>
            <a:r>
              <a:rPr lang="en-GB" dirty="0" smtClean="0"/>
              <a:t>measures</a:t>
            </a:r>
            <a:endParaRPr lang="en-GB" dirty="0"/>
          </a:p>
          <a:p>
            <a:pPr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en-GB" sz="2000" b="1" i="0" dirty="0" smtClean="0"/>
              <a:t>Many </a:t>
            </a:r>
            <a:r>
              <a:rPr lang="en-GB" sz="2000" b="1" i="0" dirty="0"/>
              <a:t>examples of measures aimed at mitigating negative effects of urban logistics are available, mainly from previous EU funded projects</a:t>
            </a:r>
          </a:p>
          <a:p>
            <a:pPr marL="0" indent="0">
              <a:buClrTx/>
              <a:buNone/>
            </a:pPr>
            <a:endParaRPr lang="en-GB" sz="2000" b="1" i="0" dirty="0"/>
          </a:p>
          <a:p>
            <a:pPr>
              <a:buClrTx/>
              <a:buFont typeface="Arial" pitchFamily="34" charset="0"/>
              <a:buChar char="•"/>
            </a:pPr>
            <a:r>
              <a:rPr lang="en-GB" sz="2000" b="1" i="0" dirty="0"/>
              <a:t>Several plans have not materialized</a:t>
            </a:r>
          </a:p>
          <a:p>
            <a:pPr marL="0" indent="0">
              <a:buClrTx/>
              <a:buNone/>
            </a:pPr>
            <a:endParaRPr lang="en-GB" sz="2000" b="1" i="0" dirty="0"/>
          </a:p>
          <a:p>
            <a:pPr>
              <a:buClrTx/>
              <a:buFont typeface="Arial" pitchFamily="34" charset="0"/>
              <a:buChar char="•"/>
            </a:pPr>
            <a:r>
              <a:rPr lang="en-GB" sz="2000" b="1" i="0" dirty="0"/>
              <a:t>Objective of measures may differ: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dirty="0" smtClean="0"/>
              <a:t>Air quality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dirty="0" smtClean="0"/>
              <a:t>Safety</a:t>
            </a:r>
            <a:endParaRPr lang="en-GB" sz="1800" dirty="0"/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dirty="0" smtClean="0"/>
              <a:t>Noise </a:t>
            </a:r>
            <a:r>
              <a:rPr lang="en-GB" sz="1800" dirty="0"/>
              <a:t>pollution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dirty="0" smtClean="0"/>
              <a:t>Efficiency/congestion</a:t>
            </a:r>
            <a:endParaRPr lang="en-GB" sz="1800" dirty="0"/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dirty="0" smtClean="0"/>
              <a:t>Mix </a:t>
            </a:r>
            <a:r>
              <a:rPr lang="en-GB" sz="1800" dirty="0"/>
              <a:t>of these objectives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80920" cy="504056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/>
              <a:t>Conclusions of review of </a:t>
            </a:r>
            <a:r>
              <a:rPr lang="en-GB" dirty="0" smtClean="0"/>
              <a:t>measures (2)</a:t>
            </a:r>
            <a:endParaRPr lang="en-GB" dirty="0"/>
          </a:p>
          <a:p>
            <a:pPr>
              <a:buClrTx/>
            </a:pPr>
            <a:r>
              <a:rPr lang="en-GB" sz="2000" b="1" i="0" dirty="0"/>
              <a:t>Measures may be grouped as follows</a:t>
            </a:r>
            <a:r>
              <a:rPr lang="en-GB" sz="2000" b="1" i="0" dirty="0" smtClean="0"/>
              <a:t>: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b="0" dirty="0"/>
              <a:t>Land use planning measures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b="0" dirty="0"/>
              <a:t>Infrastructure measures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b="0" dirty="0"/>
              <a:t>Consolidation (construction materials, general cargo, e-commerce deliveries)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b="0" dirty="0"/>
              <a:t>Regulatory measures (LEZ, routing </a:t>
            </a:r>
            <a:r>
              <a:rPr lang="en-GB" sz="1800" b="0" dirty="0" err="1"/>
              <a:t>etc</a:t>
            </a:r>
            <a:r>
              <a:rPr lang="en-GB" sz="1800" b="0" dirty="0"/>
              <a:t>)</a:t>
            </a:r>
          </a:p>
          <a:p>
            <a:pPr lvl="1">
              <a:buClrTx/>
              <a:buFont typeface="Verdana" pitchFamily="34" charset="0"/>
              <a:buChar char="‒"/>
            </a:pPr>
            <a:r>
              <a:rPr lang="en-GB" sz="1800" b="0" dirty="0"/>
              <a:t>Speeding up introduction of clean and low noise </a:t>
            </a:r>
            <a:r>
              <a:rPr lang="en-GB" sz="1800" b="0" dirty="0" smtClean="0"/>
              <a:t>equipment</a:t>
            </a:r>
            <a:endParaRPr lang="en-GB" sz="1800" b="0" dirty="0"/>
          </a:p>
          <a:p>
            <a:pPr>
              <a:spcBef>
                <a:spcPts val="1200"/>
              </a:spcBef>
              <a:spcAft>
                <a:spcPts val="1800"/>
              </a:spcAft>
              <a:buClrTx/>
            </a:pPr>
            <a:r>
              <a:rPr lang="en-GB" sz="2000" b="1" i="0" dirty="0"/>
              <a:t>Each group has it’s specific characteristics with respect to size of investments, lead time, barriers, impacts on various indicators</a:t>
            </a:r>
          </a:p>
          <a:p>
            <a:pPr>
              <a:buClrTx/>
            </a:pPr>
            <a:r>
              <a:rPr lang="en-GB" sz="2000" b="1" i="0" dirty="0" smtClean="0"/>
              <a:t>In </a:t>
            </a:r>
            <a:r>
              <a:rPr lang="en-GB" sz="2000" b="1" i="0" dirty="0"/>
              <a:t>most cases no systematic evaluation data available</a:t>
            </a:r>
          </a:p>
          <a:p>
            <a:pPr>
              <a:buClrTx/>
            </a:pPr>
            <a:endParaRPr lang="en-GB" sz="2000" b="1" i="0" dirty="0"/>
          </a:p>
        </p:txBody>
      </p:sp>
    </p:spTree>
    <p:extLst>
      <p:ext uri="{BB962C8B-B14F-4D97-AF65-F5344CB8AC3E}">
        <p14:creationId xmlns:p14="http://schemas.microsoft.com/office/powerpoint/2010/main" val="30634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80920" cy="518457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b="1" dirty="0" err="1" smtClean="0"/>
              <a:t>Conclusions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000" i="0" dirty="0" err="1" smtClean="0"/>
              <a:t>Problem</a:t>
            </a:r>
            <a:r>
              <a:rPr lang="nl-NL" sz="2000" i="0" dirty="0" smtClean="0"/>
              <a:t> analysis </a:t>
            </a:r>
            <a:r>
              <a:rPr lang="nl-NL" sz="2000" i="0" dirty="0" err="1" smtClean="0"/>
              <a:t>and</a:t>
            </a:r>
            <a:r>
              <a:rPr lang="nl-NL" sz="2000" i="0" dirty="0" smtClean="0"/>
              <a:t> solution </a:t>
            </a:r>
            <a:r>
              <a:rPr lang="nl-NL" sz="2000" i="0" dirty="0" err="1" smtClean="0"/>
              <a:t>differ</a:t>
            </a:r>
            <a:r>
              <a:rPr lang="nl-NL" sz="2000" i="0" dirty="0" smtClean="0"/>
              <a:t> </a:t>
            </a:r>
            <a:r>
              <a:rPr lang="nl-NL" sz="2000" i="0" dirty="0" smtClean="0"/>
              <a:t>per </a:t>
            </a:r>
            <a:r>
              <a:rPr lang="nl-NL" sz="2000" i="0" dirty="0" err="1" smtClean="0"/>
              <a:t>city</a:t>
            </a:r>
            <a:endParaRPr lang="nl-NL" sz="2000" i="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nl-NL" sz="2000" i="0" dirty="0"/>
          </a:p>
          <a:p>
            <a:pPr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000" i="0" dirty="0" err="1"/>
              <a:t>Choice</a:t>
            </a:r>
            <a:r>
              <a:rPr lang="nl-NL" sz="2000" i="0" dirty="0"/>
              <a:t> of </a:t>
            </a:r>
            <a:r>
              <a:rPr lang="nl-NL" sz="2000" i="0" dirty="0" err="1"/>
              <a:t>efficient</a:t>
            </a:r>
            <a:r>
              <a:rPr lang="nl-NL" sz="2000" i="0" dirty="0"/>
              <a:t> </a:t>
            </a:r>
            <a:r>
              <a:rPr lang="nl-NL" sz="2000" i="0" dirty="0" err="1"/>
              <a:t>measures</a:t>
            </a:r>
            <a:r>
              <a:rPr lang="nl-NL" sz="2000" i="0" dirty="0"/>
              <a:t> </a:t>
            </a:r>
            <a:r>
              <a:rPr lang="nl-NL" sz="2000" i="0" dirty="0" err="1"/>
              <a:t>depend</a:t>
            </a:r>
            <a:r>
              <a:rPr lang="nl-NL" sz="2000" i="0" dirty="0"/>
              <a:t> on the </a:t>
            </a:r>
            <a:r>
              <a:rPr lang="nl-NL" sz="2000" i="0" dirty="0" err="1"/>
              <a:t>specific</a:t>
            </a:r>
            <a:r>
              <a:rPr lang="nl-NL" sz="2000" i="0" dirty="0"/>
              <a:t> </a:t>
            </a:r>
            <a:r>
              <a:rPr lang="nl-NL" sz="2000" i="0" dirty="0" err="1"/>
              <a:t>circumstances</a:t>
            </a:r>
            <a:endParaRPr lang="nl-NL" sz="2000" i="0" dirty="0"/>
          </a:p>
          <a:p>
            <a:pPr>
              <a:spcBef>
                <a:spcPts val="0"/>
              </a:spcBef>
              <a:spcAft>
                <a:spcPts val="0"/>
              </a:spcAft>
              <a:buClrTx/>
            </a:pPr>
            <a:endParaRPr lang="nl-NL" sz="2000" i="0" dirty="0"/>
          </a:p>
          <a:p>
            <a:pPr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000" i="0" dirty="0"/>
              <a:t>Knowledge, </a:t>
            </a:r>
            <a:r>
              <a:rPr lang="nl-NL" sz="2000" i="0" dirty="0" err="1"/>
              <a:t>capabilities</a:t>
            </a:r>
            <a:r>
              <a:rPr lang="nl-NL" sz="2000" i="0" dirty="0"/>
              <a:t>, stakeholder </a:t>
            </a:r>
            <a:r>
              <a:rPr lang="nl-NL" sz="2000" i="0" dirty="0" err="1"/>
              <a:t>process</a:t>
            </a:r>
            <a:r>
              <a:rPr lang="nl-NL" sz="2000" i="0" dirty="0"/>
              <a:t> </a:t>
            </a:r>
            <a:r>
              <a:rPr lang="nl-NL" sz="2000" i="0" dirty="0" err="1"/>
              <a:t>and</a:t>
            </a:r>
            <a:r>
              <a:rPr lang="nl-NL" sz="2000" i="0" dirty="0"/>
              <a:t> </a:t>
            </a:r>
            <a:r>
              <a:rPr lang="nl-NL" sz="2000" i="0" dirty="0" err="1"/>
              <a:t>finance</a:t>
            </a:r>
            <a:r>
              <a:rPr lang="nl-NL" sz="2000" i="0" dirty="0"/>
              <a:t> are important </a:t>
            </a:r>
            <a:r>
              <a:rPr lang="nl-NL" sz="2000" i="0" dirty="0" err="1"/>
              <a:t>elements</a:t>
            </a:r>
            <a:endParaRPr lang="nl-NL" sz="2000" i="0" dirty="0"/>
          </a:p>
          <a:p>
            <a:pPr marL="0" indent="0">
              <a:spcBef>
                <a:spcPts val="100"/>
              </a:spcBef>
              <a:buNone/>
            </a:pPr>
            <a:endParaRPr lang="nl-NL" dirty="0" smtClean="0"/>
          </a:p>
          <a:p>
            <a:pPr marL="0" indent="0">
              <a:buClr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10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99481"/>
            <a:ext cx="8568952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Possible policy options </a:t>
            </a:r>
            <a:r>
              <a:rPr lang="en-GB" dirty="0" smtClean="0"/>
              <a:t>EU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</p:txBody>
      </p:sp>
      <p:sp>
        <p:nvSpPr>
          <p:cNvPr id="3" name="Text Placeholder 1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151162"/>
            <a:ext cx="828092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0975" indent="-180975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6213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538163" indent="-177800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◦"/>
              <a:defRPr sz="2000">
                <a:solidFill>
                  <a:schemeClr val="tx1"/>
                </a:solidFill>
                <a:latin typeface="+mn-lt"/>
              </a:defRPr>
            </a:lvl3pPr>
            <a:lvl4pPr marL="709613" indent="-169863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8969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3541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8113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2685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7257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defTabSz="642938" latinLnBrk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None/>
              <a:tabLst/>
              <a:defRPr/>
            </a:pPr>
            <a:r>
              <a:rPr lang="en-US" dirty="0">
                <a:solidFill>
                  <a:srgbClr val="0F5494"/>
                </a:solidFill>
              </a:rPr>
              <a:t>Various policy options:</a:t>
            </a: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endParaRPr lang="en-US" sz="1800" b="0" dirty="0">
              <a:solidFill>
                <a:srgbClr val="0F5494"/>
              </a:solidFill>
            </a:endParaRP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r>
              <a:rPr lang="en-US" sz="1800" b="0" dirty="0">
                <a:solidFill>
                  <a:srgbClr val="0F5494"/>
                </a:solidFill>
              </a:rPr>
              <a:t>Knowledge sharing on urban freight problems and solutions</a:t>
            </a: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r>
              <a:rPr lang="en-US" sz="1800" b="0" dirty="0">
                <a:solidFill>
                  <a:srgbClr val="0F5494"/>
                </a:solidFill>
              </a:rPr>
              <a:t>Capacity development at city level for urban logistics strategies</a:t>
            </a: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r>
              <a:rPr lang="en-US" sz="1800" b="0" dirty="0">
                <a:solidFill>
                  <a:srgbClr val="0F5494"/>
                </a:solidFill>
              </a:rPr>
              <a:t>Technology development for clean and quiet development</a:t>
            </a: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r>
              <a:rPr lang="nl-NL" sz="1800" b="0" dirty="0" err="1">
                <a:solidFill>
                  <a:srgbClr val="0F5494"/>
                </a:solidFill>
              </a:rPr>
              <a:t>Infrastructure</a:t>
            </a:r>
            <a:r>
              <a:rPr lang="nl-NL" sz="1800" b="0" dirty="0">
                <a:solidFill>
                  <a:srgbClr val="0F5494"/>
                </a:solidFill>
              </a:rPr>
              <a:t> </a:t>
            </a:r>
            <a:r>
              <a:rPr lang="nl-NL" sz="1800" b="0" dirty="0" err="1">
                <a:solidFill>
                  <a:srgbClr val="0F5494"/>
                </a:solidFill>
              </a:rPr>
              <a:t>development</a:t>
            </a:r>
            <a:r>
              <a:rPr lang="nl-NL" sz="1800" b="0" dirty="0">
                <a:solidFill>
                  <a:srgbClr val="0F5494"/>
                </a:solidFill>
              </a:rPr>
              <a:t> </a:t>
            </a:r>
            <a:r>
              <a:rPr lang="nl-NL" sz="1800" b="0" dirty="0" err="1">
                <a:solidFill>
                  <a:srgbClr val="0F5494"/>
                </a:solidFill>
              </a:rPr>
              <a:t>for</a:t>
            </a:r>
            <a:r>
              <a:rPr lang="nl-NL" sz="1800" b="0" dirty="0">
                <a:solidFill>
                  <a:srgbClr val="0F5494"/>
                </a:solidFill>
              </a:rPr>
              <a:t> </a:t>
            </a:r>
            <a:r>
              <a:rPr lang="nl-NL" sz="1800" b="0" dirty="0" err="1">
                <a:solidFill>
                  <a:srgbClr val="0F5494"/>
                </a:solidFill>
              </a:rPr>
              <a:t>multimodal</a:t>
            </a:r>
            <a:r>
              <a:rPr lang="nl-NL" sz="1800" b="0" dirty="0">
                <a:solidFill>
                  <a:srgbClr val="0F5494"/>
                </a:solidFill>
              </a:rPr>
              <a:t> </a:t>
            </a:r>
            <a:r>
              <a:rPr lang="nl-NL" sz="1800" b="0" dirty="0" err="1">
                <a:solidFill>
                  <a:srgbClr val="0F5494"/>
                </a:solidFill>
              </a:rPr>
              <a:t>movements</a:t>
            </a:r>
            <a:endParaRPr lang="nl-NL" sz="1800" b="0" dirty="0">
              <a:solidFill>
                <a:srgbClr val="0F5494"/>
              </a:solidFill>
            </a:endParaRPr>
          </a:p>
          <a:p>
            <a:pPr marL="742950" marR="0" lvl="1" indent="-285750" defTabSz="642938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Verdana" pitchFamily="34" charset="0"/>
              <a:buChar char="‒"/>
              <a:tabLst/>
              <a:defRPr/>
            </a:pPr>
            <a:r>
              <a:rPr lang="en-US" sz="1800" b="0" dirty="0">
                <a:solidFill>
                  <a:srgbClr val="0F5494"/>
                </a:solidFill>
              </a:rPr>
              <a:t>Regulatory measures, like pricing, low emission zones</a:t>
            </a:r>
          </a:p>
          <a:p>
            <a:pPr marL="0" marR="0" lvl="0" indent="0" algn="l" defTabSz="642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C64"/>
              </a:buClr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C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99481"/>
            <a:ext cx="8568952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dirty="0" smtClean="0"/>
              <a:t>Policy questions:</a:t>
            </a:r>
            <a:endParaRPr lang="en-GB" b="1" dirty="0" smtClean="0"/>
          </a:p>
        </p:txBody>
      </p:sp>
      <p:sp>
        <p:nvSpPr>
          <p:cNvPr id="3" name="Text Placeholder 1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151162"/>
            <a:ext cx="828092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0975" indent="-180975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6213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538163" indent="-177800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◦"/>
              <a:defRPr sz="2000">
                <a:solidFill>
                  <a:schemeClr val="tx1"/>
                </a:solidFill>
                <a:latin typeface="+mn-lt"/>
              </a:defRPr>
            </a:lvl3pPr>
            <a:lvl4pPr marL="709613" indent="-169863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8969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3541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8113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2685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725738" indent="-185738" algn="l" defTabSz="642938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600" dirty="0">
                <a:solidFill>
                  <a:srgbClr val="0F5494"/>
                </a:solidFill>
              </a:rPr>
              <a:t>How can the EU support or encourage cities to provide a better </a:t>
            </a:r>
            <a:r>
              <a:rPr lang="en-GB" sz="1600" dirty="0" smtClean="0">
                <a:solidFill>
                  <a:srgbClr val="0F5494"/>
                </a:solidFill>
              </a:rPr>
              <a:t>policy framework </a:t>
            </a:r>
            <a:r>
              <a:rPr lang="en-GB" sz="1600" dirty="0">
                <a:solidFill>
                  <a:srgbClr val="0F5494"/>
                </a:solidFill>
              </a:rPr>
              <a:t>to improve urban logistics</a:t>
            </a:r>
            <a:r>
              <a:rPr lang="en-GB" sz="1600" dirty="0" smtClean="0">
                <a:solidFill>
                  <a:srgbClr val="0F5494"/>
                </a:solidFill>
              </a:rPr>
              <a:t>?</a:t>
            </a:r>
          </a:p>
          <a:p>
            <a:pPr marL="0" indent="0">
              <a:buNone/>
            </a:pPr>
            <a:endParaRPr lang="en-GB" sz="1600" dirty="0">
              <a:solidFill>
                <a:srgbClr val="0F5494"/>
              </a:solidFill>
            </a:endParaRPr>
          </a:p>
          <a:p>
            <a:pPr marL="182562" lvl="1" indent="0">
              <a:buNone/>
            </a:pPr>
            <a:endParaRPr lang="en-GB" sz="1400" b="0" dirty="0">
              <a:solidFill>
                <a:srgbClr val="0F5494"/>
              </a:solidFill>
            </a:endParaRPr>
          </a:p>
          <a:p>
            <a:r>
              <a:rPr lang="en-GB" sz="1600" dirty="0" smtClean="0">
                <a:solidFill>
                  <a:srgbClr val="0F5494"/>
                </a:solidFill>
              </a:rPr>
              <a:t>What </a:t>
            </a:r>
            <a:r>
              <a:rPr lang="en-GB" sz="1600" dirty="0">
                <a:solidFill>
                  <a:srgbClr val="0F5494"/>
                </a:solidFill>
              </a:rPr>
              <a:t>other actions should the EU undertake to improve urban logistics</a:t>
            </a:r>
            <a:r>
              <a:rPr lang="en-GB" sz="1600" dirty="0" smtClean="0">
                <a:solidFill>
                  <a:srgbClr val="0F5494"/>
                </a:solidFill>
              </a:rPr>
              <a:t>?</a:t>
            </a:r>
            <a:br>
              <a:rPr lang="en-GB" sz="1600" dirty="0" smtClean="0">
                <a:solidFill>
                  <a:srgbClr val="0F5494"/>
                </a:solidFill>
              </a:rPr>
            </a:br>
            <a:endParaRPr lang="en-GB" sz="1600" dirty="0" smtClean="0">
              <a:solidFill>
                <a:srgbClr val="0F5494"/>
              </a:solidFill>
            </a:endParaRPr>
          </a:p>
          <a:p>
            <a:endParaRPr lang="en-GB" sz="1600" dirty="0">
              <a:solidFill>
                <a:srgbClr val="0F5494"/>
              </a:solidFill>
            </a:endParaRPr>
          </a:p>
          <a:p>
            <a:r>
              <a:rPr lang="en-GB" sz="1600" dirty="0" smtClean="0">
                <a:solidFill>
                  <a:srgbClr val="0F5494"/>
                </a:solidFill>
              </a:rPr>
              <a:t>Is </a:t>
            </a:r>
            <a:r>
              <a:rPr lang="en-GB" sz="1600" dirty="0">
                <a:solidFill>
                  <a:srgbClr val="0F5494"/>
                </a:solidFill>
              </a:rPr>
              <a:t>urban logistics a necessary element to be addressed in the </a:t>
            </a:r>
            <a:r>
              <a:rPr lang="en-GB" sz="1600" dirty="0" smtClean="0">
                <a:solidFill>
                  <a:srgbClr val="0F5494"/>
                </a:solidFill>
              </a:rPr>
              <a:t>SUMP framework</a:t>
            </a:r>
            <a:r>
              <a:rPr lang="en-GB" sz="1600" dirty="0">
                <a:solidFill>
                  <a:srgbClr val="0F5494"/>
                </a:solidFill>
              </a:rPr>
              <a:t>?</a:t>
            </a:r>
            <a:endParaRPr lang="en-US" sz="16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S-SHAPEID" val="Text Placeholder 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S-SHAPEID" val="Text Placeholder 12"/>
</p:tagLst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lide_Master">
  <a:themeElements>
    <a:clrScheme name="3_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Web Document" ma:contentTypeID="0x0101001C1CB03CB74147F893AE75230A56A05B00CA234DA9A23F8E4FBD1DDF020B83F794" ma:contentTypeVersion="39" ma:contentTypeDescription="CorWeb Document" ma:contentTypeScope="" ma:versionID="799816e3876685f9466b21fbe8772a1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81929d2-5c93-407e-a9a3-a3f675aae924" targetNamespace="http://schemas.microsoft.com/office/2006/metadata/properties" ma:root="true" ma:fieldsID="40e3d2614a13b123c11a282b5be30d9f" ns1:_="" ns2:_="" ns3:_="">
    <xsd:import namespace="http://schemas.microsoft.com/sharepoint/v3"/>
    <xsd:import namespace="http://schemas.microsoft.com/sharepoint/v3/fields"/>
    <xsd:import namespace="181929d2-5c93-407e-a9a3-a3f675aae924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RollupImage" minOccurs="0"/>
                <xsd:element ref="ns1:Audience" minOccurs="0"/>
                <xsd:element ref="ns1:ArticleStartDate" minOccurs="0"/>
                <xsd:element ref="ns2:CorWebAbstract" minOccurs="0"/>
                <xsd:element ref="ns1:Comment" minOccurs="0"/>
                <xsd:element ref="ns2:CorWebHomepage" minOccurs="0"/>
                <xsd:element ref="ns2:CorWebNumber" minOccurs="0"/>
                <xsd:element ref="ns2:CorWebSource" minOccurs="0"/>
                <xsd:element ref="ns1:URL" minOccurs="0"/>
                <xsd:element ref="ns1:StartDate" minOccurs="0"/>
                <xsd:element ref="ns2:EndDate" minOccurs="0"/>
                <xsd:element ref="ns2:CorWebInkaReference" minOccurs="0"/>
                <xsd:element ref="ns3:TaxCatchAll" minOccurs="0"/>
                <xsd:element ref="ns3:TaxCatchAllLabel" minOccurs="0"/>
                <xsd:element ref="ns2:CorWebNbrOfPages" minOccurs="0"/>
                <xsd:element ref="ns2:CorWebAuthor" minOccurs="0"/>
                <xsd:element ref="ns2:CorWebTheme_0" minOccurs="0"/>
                <xsd:element ref="ns2:CorWebLanguage_0" minOccurs="0"/>
                <xsd:element ref="ns2:CorWebKeywords_0" minOccurs="0"/>
                <xsd:element ref="ns2:CorWebDocumentType_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PublishingContact" ma:index="9" nillable="true" ma:displayName="Contact Person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0" nillable="true" ma:displayName="Contact E-Mail Address" ma:internalName="PublishingContactEmail" ma:readOnly="false">
      <xsd:simpleType>
        <xsd:restriction base="dms:Text">
          <xsd:maxLength value="255"/>
        </xsd:restriction>
      </xsd:simpleType>
    </xsd:element>
    <xsd:element name="PublishingContactName" ma:index="11" nillable="true" ma:displayName="Contact Name" ma:internalName="PublishingContactName" ma:readOnly="false">
      <xsd:simpleType>
        <xsd:restriction base="dms:Text">
          <xsd:maxLength value="255"/>
        </xsd:restriction>
      </xsd:simpleType>
    </xsd:element>
    <xsd:element name="PublishingContactPicture" ma:index="12" nillable="true" ma:displayName="Contact Picture" ma:format="Image" ma:internalName="PublishingContactPictu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3" nillable="true" ma:displayName="Rollup Image" ma:internalName="PublishingRollupImage" ma:readOnly="false">
      <xsd:simpleType>
        <xsd:restriction base="dms:Unknown"/>
      </xsd:simpleType>
    </xsd:element>
    <xsd:element name="Audience" ma:index="14" nillable="true" ma:displayName="Target Audiences" ma:description="" ma:internalName="Audience" ma:readOnly="false">
      <xsd:simpleType>
        <xsd:restriction base="dms:Unknown"/>
      </xsd:simpleType>
    </xsd:element>
    <xsd:element name="ArticleStartDate" ma:index="15" nillable="true" ma:displayName="Date" ma:format="DateOnly" ma:internalName="ArticleStartDate" ma:readOnly="false">
      <xsd:simpleType>
        <xsd:restriction base="dms:DateTime"/>
      </xsd:simpleType>
    </xsd:element>
    <xsd:element name="Comment" ma:index="17" nillable="true" ma:displayName="Description" ma:internalName="Comment" ma:readOnly="false">
      <xsd:simpleType>
        <xsd:restriction base="dms:Note">
          <xsd:maxLength value="255"/>
        </xsd:restriction>
      </xsd:simpleType>
    </xsd:element>
    <xsd:element name="URL" ma:index="21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tartDate" ma:index="22" nillable="true" ma:displayName="Start Date" ma:default="[today]" ma:format="DateOnly" ma:internalName="Start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CorWebAbstract" ma:index="16" nillable="true" ma:displayName="Abstract" ma:internalName="CorWebAbstract" ma:readOnly="false">
      <xsd:simpleType>
        <xsd:restriction base="dms:Note"/>
      </xsd:simpleType>
    </xsd:element>
    <xsd:element name="CorWebHomepage" ma:index="18" nillable="true" ma:displayName="Homepage" ma:internalName="CorWebHomepage" ma:readOnly="false">
      <xsd:simpleType>
        <xsd:restriction base="dms:Boolean"/>
      </xsd:simpleType>
    </xsd:element>
    <xsd:element name="CorWebNumber" ma:index="19" nillable="true" ma:displayName="Nr" ma:internalName="CorWebNumber" ma:readOnly="false">
      <xsd:simpleType>
        <xsd:restriction base="dms:Text"/>
      </xsd:simpleType>
    </xsd:element>
    <xsd:element name="CorWebSource" ma:index="20" nillable="true" ma:displayName="Source" ma:internalName="CorWebSource" ma:readOnly="false">
      <xsd:simpleType>
        <xsd:restriction base="dms:Text"/>
      </xsd:simpleType>
    </xsd:element>
    <xsd:element name="EndDate" ma:index="23" nillable="true" ma:displayName="End Date" ma:default="[today]" ma:format="DateOnly" ma:internalName="EndDate" ma:readOnly="false">
      <xsd:simpleType>
        <xsd:restriction base="dms:DateTime"/>
      </xsd:simpleType>
    </xsd:element>
    <xsd:element name="CorWebInkaReference" ma:index="24" nillable="true" ma:displayName="INCA Reference" ma:internalName="CorWebInkaReference" ma:readOnly="false">
      <xsd:simpleType>
        <xsd:restriction base="dms:Text"/>
      </xsd:simpleType>
    </xsd:element>
    <xsd:element name="CorWebNbrOfPages" ma:index="27" nillable="true" ma:displayName="Nbr of Pages" ma:internalName="CorWebNbrOfPages" ma:readOnly="false">
      <xsd:simpleType>
        <xsd:restriction base="dms:Number">
          <xsd:maxInclusive value="9999"/>
          <xsd:minInclusive value="0"/>
        </xsd:restriction>
      </xsd:simpleType>
    </xsd:element>
    <xsd:element name="CorWebAuthor" ma:index="28" nillable="true" ma:displayName="Author" ma:internalName="CorWebAuthor" ma:readOnly="false">
      <xsd:simpleType>
        <xsd:restriction base="dms:Text"/>
      </xsd:simpleType>
    </xsd:element>
    <xsd:element name="CorWebTheme_0" ma:index="29" nillable="true" ma:taxonomy="true" ma:internalName="CorWebTheme_0" ma:taxonomyFieldName="CorWebTheme" ma:displayName="CorWebTheme" ma:readOnly="false" ma:default="" ma:fieldId="{a5446626-b6d3-42cf-9376-9b04e4359832}" ma:taxonomyMulti="true" ma:sspId="d1006d82-5974-43a7-860a-b70f03cb978a" ma:termSetId="fe06f5de-79c6-4e14-82a3-ebf3c05644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Language_0" ma:index="31" ma:taxonomy="true" ma:internalName="CorWebLanguage_0" ma:taxonomyFieldName="CorWebLanguage" ma:displayName="CorWebLanguage" ma:readOnly="false" ma:default="" ma:fieldId="{82ffa6ef-b3fd-4b05-b482-21e38acbad99}" ma:taxonomyMulti="true" ma:sspId="d1006d82-5974-43a7-860a-b70f03cb978a" ma:termSetId="6fa12516-3255-4bae-af71-c18e433391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Keywords_0" ma:index="34" ma:taxonomy="true" ma:internalName="CorWebKeywords_0" ma:taxonomyFieldName="CorWebKeywords" ma:displayName="CorWebKeywords" ma:readOnly="false" ma:default="" ma:fieldId="{4788d12c-22f9-403d-85cb-3431692412ab}" ma:taxonomyMulti="true" ma:sspId="d1006d82-5974-43a7-860a-b70f03cb978a" ma:termSetId="c6ce89c5-ed1f-417c-a28c-3da7a5c201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DocumentType_0" ma:index="35" nillable="true" ma:taxonomy="true" ma:internalName="CorWebDocumentType_0" ma:taxonomyFieldName="CorWebDocumentType" ma:displayName="CorWebDocumentType" ma:readOnly="false" ma:fieldId="{29c63043-b99c-4a58-94a9-269a78701935}" ma:sspId="d1006d82-5974-43a7-860a-b70f03cb978a" ma:termSetId="e14528de-6b2c-4ec3-a6f2-5dbd321a991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929d2-5c93-407e-a9a3-a3f675aae92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709a8400-d62d-4074-a053-e1ac4302f3e0}" ma:internalName="TaxCatchAll" ma:showField="CatchAllData" ma:web="d2feb5e8-54ea-4301-8503-2a9f1f8c47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hidden="true" ma:list="{709a8400-d62d-4074-a053-e1ac4302f3e0}" ma:internalName="TaxCatchAllLabel" ma:readOnly="true" ma:showField="CatchAllDataLabel" ma:web="d2feb5e8-54ea-4301-8503-2a9f1f8c47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WebTheme_0 xmlns="http://schemas.microsoft.com/sharepoint/v3/fields">
      <Terms xmlns="http://schemas.microsoft.com/office/infopath/2007/PartnerControls"/>
    </CorWebTheme_0>
    <PublishingRollupImage xmlns="http://schemas.microsoft.com/sharepoint/v3" xsi:nil="true"/>
    <TaxCatchAll xmlns="181929d2-5c93-407e-a9a3-a3f675aae924">
      <Value>105</Value>
      <Value>104</Value>
    </TaxCatchAll>
    <CorWebKeywords_0 xmlns="http://schemas.microsoft.com/sharepoint/v3/fields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9e2a7271-b294-480b-a81c-34d7a2bd92c4</TermId>
        </TermInfo>
      </Terms>
    </CorWebKeywords_0>
    <PublishingContactEmail xmlns="http://schemas.microsoft.com/sharepoint/v3" xsi:nil="true"/>
    <ArticleStartDate xmlns="http://schemas.microsoft.com/sharepoint/v3" xsi:nil="true"/>
    <URL xmlns="http://schemas.microsoft.com/sharepoint/v3">
      <Url xsi:nil="true"/>
      <Description xsi:nil="true"/>
    </URL>
    <Audience xmlns="http://schemas.microsoft.com/sharepoint/v3" xsi:nil="true"/>
    <CorWebAbstract xmlns="http://schemas.microsoft.com/sharepoint/v3/fields" xsi:nil="true"/>
    <PublishingContactPicture xmlns="http://schemas.microsoft.com/sharepoint/v3">
      <Url xsi:nil="true"/>
      <Description xsi:nil="true"/>
    </PublishingContactPicture>
    <StartDate xmlns="http://schemas.microsoft.com/sharepoint/v3">2013-06-13T22:00:00+00:00</StartDate>
    <CorWebInkaReference xmlns="http://schemas.microsoft.com/sharepoint/v3/fields" xsi:nil="true"/>
    <CorWebDocumentType_0 xmlns="http://schemas.microsoft.com/sharepoint/v3/fields">
      <Terms xmlns="http://schemas.microsoft.com/office/infopath/2007/PartnerControls"/>
    </CorWebDocumentType_0>
    <CorWebAuthor xmlns="http://schemas.microsoft.com/sharepoint/v3/fields">n/a</CorWebAuthor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CorWebHomepage xmlns="http://schemas.microsoft.com/sharepoint/v3/fields">false</CorWebHomepage>
    <CorWebLanguage_0 xmlns="http://schemas.microsoft.com/sharepoint/v3/fields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5d808a89-daf8-4cf5-a324-d79ff5c66bdd</TermId>
        </TermInfo>
      </Terms>
    </CorWebLanguage_0>
    <CorWebNumber xmlns="http://schemas.microsoft.com/sharepoint/v3/fields" xsi:nil="true"/>
    <CorWebNbrOfPages xmlns="http://schemas.microsoft.com/sharepoint/v3/fields" xsi:nil="true"/>
    <Comments xmlns="http://schemas.microsoft.com/sharepoint/v3" xsi:nil="true"/>
    <Comment xmlns="http://schemas.microsoft.com/sharepoint/v3" xsi:nil="true"/>
    <CorWebSource xmlns="http://schemas.microsoft.com/sharepoint/v3/fields" xsi:nil="true"/>
    <EndDate xmlns="http://schemas.microsoft.com/sharepoint/v3/fields">2013-06-13T22:00:00+00:00</EndDate>
  </documentManagement>
</p:properties>
</file>

<file path=customXml/itemProps1.xml><?xml version="1.0" encoding="utf-8"?>
<ds:datastoreItem xmlns:ds="http://schemas.openxmlformats.org/officeDocument/2006/customXml" ds:itemID="{5C03D3A6-AEDD-458B-B85B-228A26A9ED57}"/>
</file>

<file path=customXml/itemProps2.xml><?xml version="1.0" encoding="utf-8"?>
<ds:datastoreItem xmlns:ds="http://schemas.openxmlformats.org/officeDocument/2006/customXml" ds:itemID="{3FB918D7-55F0-4FF2-9DBE-9CDF0AACF50B}"/>
</file>

<file path=customXml/itemProps3.xml><?xml version="1.0" encoding="utf-8"?>
<ds:datastoreItem xmlns:ds="http://schemas.openxmlformats.org/officeDocument/2006/customXml" ds:itemID="{A77D084B-2669-4B4B-87B2-DBBCFCF22228}"/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221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Slide_Master</vt:lpstr>
      <vt:lpstr>3_Slide_Master</vt:lpstr>
      <vt:lpstr>City Logistics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MAJOR Mark (MOVE)</cp:lastModifiedBy>
  <cp:revision>115</cp:revision>
  <dcterms:created xsi:type="dcterms:W3CDTF">2011-10-28T10:25:18Z</dcterms:created>
  <dcterms:modified xsi:type="dcterms:W3CDTF">2013-06-12T14:29:00Z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0x0101001C1CB03CB74147F893AE75230A56A05B00CA234DA9A23F8E4FBD1DDF020B83F794</vt:lpwstr>
  </property>
  <property fmtid="{D5CDD505-2E9C-101B-9397-08002B2CF9AE}" pid="4" name="CorWebTheme">
    <vt:lpwstr/>
  </property>
  <property fmtid="{D5CDD505-2E9C-101B-9397-08002B2CF9AE}" pid="5" name="CorWebLanguage">
    <vt:lpwstr>104;#English|5d808a89-daf8-4cf5-a324-d79ff5c66bdd</vt:lpwstr>
  </property>
  <property fmtid="{D5CDD505-2E9C-101B-9397-08002B2CF9AE}" pid="6" name="CorWebKeywords">
    <vt:lpwstr>105;#N/A|9e2a7271-b294-480b-a81c-34d7a2bd92c4</vt:lpwstr>
  </property>
</Properties>
</file>