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Layouts/slideLayout24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4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7" r:id="rId4"/>
    <p:sldId id="266" r:id="rId5"/>
    <p:sldId id="267" r:id="rId6"/>
    <p:sldId id="268" r:id="rId7"/>
    <p:sldId id="269" r:id="rId8"/>
    <p:sldId id="270" r:id="rId9"/>
  </p:sldIdLst>
  <p:sldSz cx="9144000" cy="6858000" type="screen4x3"/>
  <p:notesSz cx="6670675" cy="99298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66CF"/>
    <a:srgbClr val="3E6FD2"/>
    <a:srgbClr val="2D5EC1"/>
    <a:srgbClr val="BDDEFF"/>
    <a:srgbClr val="99CCFF"/>
    <a:srgbClr val="808080"/>
    <a:srgbClr val="FFD624"/>
    <a:srgbClr val="009F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24" autoAdjust="0"/>
  </p:normalViewPr>
  <p:slideViewPr>
    <p:cSldViewPr>
      <p:cViewPr>
        <p:scale>
          <a:sx n="100" d="100"/>
          <a:sy n="100" d="100"/>
        </p:scale>
        <p:origin x="-1860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7C2EF5DC-B2D7-4D4F-89CE-831430C015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48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7175" cy="446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EF2786B3-AF63-4396-B25F-750F7FB849F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2478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981075"/>
            <a:ext cx="9134475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defTabSz="457200"/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688" y="260350"/>
            <a:ext cx="1436687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4262438" y="6659563"/>
            <a:ext cx="596900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fr-BE" sz="600" b="0">
                <a:solidFill>
                  <a:srgbClr val="FFFFFF"/>
                </a:solidFill>
              </a:rPr>
              <a:t>Transport</a:t>
            </a:r>
            <a:endParaRPr lang="en-GB" sz="600" b="0">
              <a:solidFill>
                <a:srgbClr val="FFFFFF"/>
              </a:solidFill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281488" y="2565400"/>
            <a:ext cx="48625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fr-BE" noProof="0" smtClean="0"/>
              <a:t>Title</a:t>
            </a:r>
            <a:endParaRPr lang="en-GB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284663" y="3716338"/>
            <a:ext cx="4859337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fr-BE" noProof="0" smtClean="0"/>
              <a:t>Subtitle</a:t>
            </a:r>
            <a:endParaRPr lang="en-GB" noProof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03749F64-198E-42BE-A36E-35E6842A5F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755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F74A5-419A-4239-8A6E-AE17516760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290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38613" y="1339850"/>
            <a:ext cx="1225550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1963" y="1339850"/>
            <a:ext cx="3524250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9C147-CE8E-4D95-AE20-6929B0AEE5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86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963" y="1339850"/>
            <a:ext cx="49022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68313" y="2492375"/>
            <a:ext cx="4895850" cy="352901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335B9-F965-4735-B5E4-2BBECBD5FF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661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963" y="1339850"/>
            <a:ext cx="4902200" cy="9366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8313" y="2492375"/>
            <a:ext cx="2371725" cy="35290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2992438" y="2492375"/>
            <a:ext cx="2371725" cy="352901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A2758-CE03-4AFD-A0B3-A1D8D5A139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3055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688" y="260350"/>
            <a:ext cx="1436687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4262438" y="6659563"/>
            <a:ext cx="596900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fr-BE" sz="600" b="0">
                <a:solidFill>
                  <a:srgbClr val="FFFFFF"/>
                </a:solidFill>
              </a:rPr>
              <a:t>Transport</a:t>
            </a:r>
            <a:endParaRPr lang="en-GB" sz="600" b="0">
              <a:solidFill>
                <a:srgbClr val="FFFFFF"/>
              </a:solidFill>
            </a:endParaRP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281488" y="2565400"/>
            <a:ext cx="48625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fr-BE" noProof="0" smtClean="0"/>
              <a:t>Title</a:t>
            </a:r>
            <a:endParaRPr lang="en-GB" noProof="0" smtClean="0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284663" y="3716338"/>
            <a:ext cx="4859337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fr-BE" noProof="0" smtClean="0"/>
              <a:t>Subtitle</a:t>
            </a:r>
            <a:endParaRPr lang="en-GB" noProof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2E98969F-F9FB-4D6D-8AEF-6EDC18D306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685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E8554-406B-4B9E-8A59-45503F1896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5826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ECADA-479A-4448-97D0-299CC02B66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7182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2492375"/>
            <a:ext cx="2371725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92438" y="2492375"/>
            <a:ext cx="2371725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E6C95-F328-4810-A6AA-7D28235E8F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5161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747E5-973C-46C0-917D-912A98AC3E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8731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292F3-E0BA-4D7B-B987-6683BDA7D3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137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9AEF9-D525-4E55-9E7F-177DB10230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6207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4DF7B-AB07-4AD9-85A2-F4A540B1D9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229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B6C3F-C0B9-4FCA-B8E4-7C12B192A6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2559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89399-228F-40FD-BDC4-C8AF75236C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3244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408A4-B2EC-424A-AB66-20BF4E53F6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4121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38613" y="1339850"/>
            <a:ext cx="1225550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1963" y="1339850"/>
            <a:ext cx="3524250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51CA2-B48C-4C99-A0B9-C0D14CB34D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22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CFD16-FBE6-49DA-9F44-968BF4F7DB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316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2492375"/>
            <a:ext cx="2371725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92438" y="2492375"/>
            <a:ext cx="2371725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9D3A6-E55F-4CF0-8769-B66A8658A5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207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C718C-7F47-48B4-B799-348FAEC8CC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275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148F6-4EFA-4ED3-9253-152C6C8709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707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62F2A-6E30-4BD2-BA62-B29E6315D2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816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2E1B0-4A71-4AC5-8BBF-9FC815BFF9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435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7AB32-DD61-4BDE-B08E-EE864C5A07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58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1963" y="1339850"/>
            <a:ext cx="49022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492375"/>
            <a:ext cx="489585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Second level</a:t>
            </a:r>
            <a:endParaRPr lang="en-GB" smtClean="0"/>
          </a:p>
          <a:p>
            <a:pPr lvl="1"/>
            <a:r>
              <a:rPr lang="en-GB" smtClean="0"/>
              <a:t>Third level</a:t>
            </a:r>
          </a:p>
          <a:p>
            <a:pPr lvl="2"/>
            <a:r>
              <a:rPr lang="en-GB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F79E86C4-A1FD-4FAA-A462-3A299A833F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1032" name="Picture 17" descr="LOGO CE_Vertical_EN_NEG_quadri_HR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463" y="258763"/>
            <a:ext cx="14366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4271963" y="6659563"/>
            <a:ext cx="596900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fr-BE" sz="600" b="0">
                <a:solidFill>
                  <a:srgbClr val="FFFFFF"/>
                </a:solidFill>
              </a:rPr>
              <a:t>Transport</a:t>
            </a:r>
            <a:endParaRPr lang="en-GB" sz="600" b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1963" y="1339850"/>
            <a:ext cx="49022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492375"/>
            <a:ext cx="489585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Second level</a:t>
            </a:r>
            <a:endParaRPr lang="en-GB" smtClean="0"/>
          </a:p>
          <a:p>
            <a:pPr lvl="1"/>
            <a:r>
              <a:rPr lang="en-GB" smtClean="0"/>
              <a:t>Third level</a:t>
            </a:r>
          </a:p>
          <a:p>
            <a:pPr lvl="2"/>
            <a:r>
              <a:rPr lang="en-GB" smtClean="0"/>
              <a:t>- Fourth level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9EC812B8-D6AB-49AD-BF6A-2D569E9087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2056" name="Picture 8" descr="LOGO CE_Vertical_EN_NEG_quadri_HR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463" y="258763"/>
            <a:ext cx="14366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4271963" y="6659563"/>
            <a:ext cx="596900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fr-BE" sz="600" b="0">
                <a:solidFill>
                  <a:srgbClr val="FFFFFF"/>
                </a:solidFill>
              </a:rPr>
              <a:t>Transport</a:t>
            </a:r>
            <a:endParaRPr lang="en-GB" sz="600" b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71600" y="1844824"/>
            <a:ext cx="7632848" cy="1440160"/>
          </a:xfrm>
        </p:spPr>
        <p:txBody>
          <a:bodyPr/>
          <a:lstStyle/>
          <a:p>
            <a:pPr indent="0" algn="ctr" eaLnBrk="1" hangingPunct="1"/>
            <a:r>
              <a:rPr lang="en-GB" sz="4400" dirty="0" smtClean="0"/>
              <a:t>Access restriction schemes</a:t>
            </a:r>
            <a:endParaRPr lang="en-GB" sz="4400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62794" y="4221088"/>
            <a:ext cx="8280920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Tx/>
              <a:buNone/>
              <a:defRPr sz="3000" b="1" i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GB" sz="1600" dirty="0" smtClean="0"/>
              <a:t>Technical workshop "Urban Mobility Package"</a:t>
            </a:r>
          </a:p>
          <a:p>
            <a:pPr algn="r" eaLnBrk="1" hangingPunct="1"/>
            <a:r>
              <a:rPr lang="fr-BE" sz="1600" dirty="0" smtClean="0"/>
              <a:t>Brussels, 13</a:t>
            </a:r>
            <a:r>
              <a:rPr lang="fr-BE" sz="1600" baseline="30000" dirty="0" smtClean="0"/>
              <a:t>th</a:t>
            </a:r>
            <a:r>
              <a:rPr lang="fr-BE" sz="1600" dirty="0" smtClean="0"/>
              <a:t> </a:t>
            </a:r>
            <a:r>
              <a:rPr lang="fr-BE" sz="1600" dirty="0" err="1" smtClean="0"/>
              <a:t>June</a:t>
            </a:r>
            <a:r>
              <a:rPr lang="fr-BE" sz="1600" dirty="0" smtClean="0"/>
              <a:t> 2013	</a:t>
            </a:r>
          </a:p>
          <a:p>
            <a:pPr eaLnBrk="1" hangingPunct="1"/>
            <a:endParaRPr lang="fr-BE" sz="1600" dirty="0" smtClean="0"/>
          </a:p>
          <a:p>
            <a:pPr eaLnBrk="1" hangingPunct="1"/>
            <a:r>
              <a:rPr lang="fr-BE" sz="1600" dirty="0" smtClean="0"/>
              <a:t>Mark MAJOR</a:t>
            </a:r>
          </a:p>
          <a:p>
            <a:pPr eaLnBrk="1" hangingPunct="1"/>
            <a:r>
              <a:rPr lang="fr-BE" sz="1600" dirty="0" smtClean="0"/>
              <a:t>DG MOVE</a:t>
            </a:r>
          </a:p>
          <a:p>
            <a:pPr eaLnBrk="1" hangingPunct="1"/>
            <a:r>
              <a:rPr lang="fr-BE" sz="1600" dirty="0" smtClean="0"/>
              <a:t>Unit C1 : </a:t>
            </a:r>
            <a:r>
              <a:rPr lang="fr-BE" sz="1600" i="1" dirty="0" smtClean="0"/>
              <a:t>Clean Transport and </a:t>
            </a:r>
            <a:r>
              <a:rPr lang="fr-BE" sz="1600" i="1" dirty="0" err="1" smtClean="0"/>
              <a:t>Sustainable</a:t>
            </a:r>
            <a:r>
              <a:rPr lang="fr-BE" sz="1600" i="1" dirty="0" smtClean="0"/>
              <a:t> </a:t>
            </a:r>
            <a:r>
              <a:rPr lang="fr-BE" sz="1600" i="1" dirty="0" err="1" smtClean="0"/>
              <a:t>Urban</a:t>
            </a:r>
            <a:r>
              <a:rPr lang="fr-BE" sz="1600" i="1" dirty="0" smtClean="0"/>
              <a:t> </a:t>
            </a:r>
            <a:r>
              <a:rPr lang="fr-BE" sz="1600" i="1" dirty="0" err="1" smtClean="0"/>
              <a:t>Mobility</a:t>
            </a:r>
            <a:r>
              <a:rPr lang="fr-BE" sz="1600" i="1" dirty="0" smtClean="0"/>
              <a:t> </a:t>
            </a:r>
            <a:endParaRPr lang="en-GB" sz="1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484784"/>
            <a:ext cx="8280920" cy="5040560"/>
          </a:xfrm>
        </p:spPr>
        <p:txBody>
          <a:bodyPr/>
          <a:lstStyle/>
          <a:p>
            <a:pPr eaLnBrk="1" hangingPunct="1"/>
            <a:r>
              <a:rPr lang="en-GB" dirty="0"/>
              <a:t>Scope of </a:t>
            </a:r>
            <a:r>
              <a:rPr lang="en-GB" dirty="0" smtClean="0"/>
              <a:t>Initiative 32</a:t>
            </a:r>
          </a:p>
          <a:p>
            <a:pPr eaLnBrk="1" hangingPunct="1"/>
            <a:endParaRPr lang="en-GB" dirty="0" smtClean="0"/>
          </a:p>
          <a:p>
            <a:pPr lvl="1" eaLnBrk="1" hangingPunct="1">
              <a:buClrTx/>
            </a:pPr>
            <a:r>
              <a:rPr lang="en-GB" dirty="0"/>
              <a:t>EU Framework for Urban Road User Charging and </a:t>
            </a:r>
            <a:r>
              <a:rPr lang="en-GB" dirty="0" smtClean="0"/>
              <a:t>Access Restriction Schemes (ARS)</a:t>
            </a:r>
          </a:p>
          <a:p>
            <a:pPr lvl="1" eaLnBrk="1" hangingPunct="1"/>
            <a:endParaRPr lang="en-GB" dirty="0"/>
          </a:p>
          <a:p>
            <a:pPr lvl="2"/>
            <a:r>
              <a:rPr lang="en-GB" dirty="0" smtClean="0"/>
              <a:t>- Review effectiveness of ARS</a:t>
            </a:r>
          </a:p>
          <a:p>
            <a:pPr lvl="2"/>
            <a:endParaRPr lang="en-GB" dirty="0" smtClean="0"/>
          </a:p>
          <a:p>
            <a:pPr lvl="2"/>
            <a:r>
              <a:rPr lang="en-GB" dirty="0" smtClean="0"/>
              <a:t>- Identify existing barriers to implementation</a:t>
            </a:r>
          </a:p>
          <a:p>
            <a:pPr lvl="2"/>
            <a:endParaRPr lang="en-GB" dirty="0" smtClean="0"/>
          </a:p>
          <a:p>
            <a:pPr lvl="2"/>
            <a:r>
              <a:rPr lang="en-GB" dirty="0" smtClean="0"/>
              <a:t>- Assess impacts of current lack of harmonisation</a:t>
            </a:r>
          </a:p>
          <a:p>
            <a:pPr lvl="2"/>
            <a:endParaRPr lang="en-GB" dirty="0" smtClean="0"/>
          </a:p>
          <a:p>
            <a:pPr lvl="2"/>
            <a:r>
              <a:rPr lang="en-GB" dirty="0" smtClean="0"/>
              <a:t>- Assess potential of ARS on introduction of clean vehicles</a:t>
            </a:r>
          </a:p>
          <a:p>
            <a:pPr lvl="2"/>
            <a:endParaRPr lang="en-GB" dirty="0" smtClean="0"/>
          </a:p>
          <a:p>
            <a:pPr lvl="2"/>
            <a:r>
              <a:rPr lang="en-GB" dirty="0" smtClean="0"/>
              <a:t>- Policy/strategy recommendation for EU framework</a:t>
            </a:r>
          </a:p>
          <a:p>
            <a:pPr lvl="2"/>
            <a:endParaRPr lang="en-GB" dirty="0" smtClean="0"/>
          </a:p>
          <a:p>
            <a:pPr lvl="2"/>
            <a:r>
              <a:rPr lang="en-GB" dirty="0" smtClean="0"/>
              <a:t>- Identify minimum standards</a:t>
            </a:r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484784"/>
            <a:ext cx="8280920" cy="5040560"/>
          </a:xfrm>
        </p:spPr>
        <p:txBody>
          <a:bodyPr/>
          <a:lstStyle/>
          <a:p>
            <a:pPr marL="0" indent="0" eaLnBrk="1" hangingPunct="1">
              <a:buClrTx/>
              <a:buNone/>
            </a:pPr>
            <a:r>
              <a:rPr lang="en-GB" dirty="0"/>
              <a:t>Definition of “Access </a:t>
            </a:r>
            <a:r>
              <a:rPr lang="en-GB" dirty="0" smtClean="0"/>
              <a:t>Restriction Schemes</a:t>
            </a:r>
            <a:r>
              <a:rPr lang="en-GB" dirty="0"/>
              <a:t>”</a:t>
            </a:r>
            <a:br>
              <a:rPr lang="en-GB" dirty="0"/>
            </a:br>
            <a:endParaRPr lang="en-GB" dirty="0"/>
          </a:p>
          <a:p>
            <a:pPr>
              <a:buClrTx/>
            </a:pPr>
            <a:r>
              <a:rPr lang="en-GB" sz="2000" b="1" i="0" dirty="0"/>
              <a:t>Case studies with ARS/road user charging</a:t>
            </a:r>
            <a:r>
              <a:rPr lang="en-GB" dirty="0" smtClean="0"/>
              <a:t>:</a:t>
            </a:r>
          </a:p>
          <a:p>
            <a:pPr lvl="1" eaLnBrk="1" hangingPunct="1"/>
            <a:endParaRPr lang="en-GB" dirty="0"/>
          </a:p>
          <a:p>
            <a:pPr lvl="2">
              <a:buFontTx/>
              <a:buChar char="-"/>
            </a:pPr>
            <a:r>
              <a:rPr lang="en-GB" dirty="0"/>
              <a:t>Urban Access Restriction (ISIS/PWC, 2009)</a:t>
            </a:r>
          </a:p>
          <a:p>
            <a:pPr lvl="2">
              <a:buFontTx/>
              <a:buChar char="-"/>
            </a:pPr>
            <a:r>
              <a:rPr lang="en-GB" dirty="0"/>
              <a:t>CURACAO Deliverable D3 (2009)</a:t>
            </a:r>
          </a:p>
          <a:p>
            <a:pPr lvl="2">
              <a:buFontTx/>
              <a:buChar char="-"/>
            </a:pPr>
            <a:r>
              <a:rPr lang="en-GB" dirty="0"/>
              <a:t>Urban Aspects of Internalisation of External Costs (</a:t>
            </a:r>
            <a:r>
              <a:rPr lang="en-GB" dirty="0" err="1"/>
              <a:t>Ecorys</a:t>
            </a:r>
            <a:r>
              <a:rPr lang="en-GB" dirty="0"/>
              <a:t>/CE, 2012)</a:t>
            </a:r>
          </a:p>
          <a:p>
            <a:pPr lvl="2">
              <a:buFontTx/>
              <a:buChar char="-"/>
            </a:pPr>
            <a:r>
              <a:rPr lang="en-GB" dirty="0"/>
              <a:t>CIVITAS Initiative (I, II and Plus)</a:t>
            </a:r>
          </a:p>
          <a:p>
            <a:pPr lvl="2">
              <a:buFontTx/>
              <a:buChar char="-"/>
            </a:pPr>
            <a:r>
              <a:rPr lang="en-GB" dirty="0"/>
              <a:t>Urban Freight Transport (MDS, 2012)</a:t>
            </a:r>
          </a:p>
          <a:p>
            <a:pPr lvl="2">
              <a:buFontTx/>
              <a:buChar char="-"/>
            </a:pPr>
            <a:r>
              <a:rPr lang="en-GB" dirty="0"/>
              <a:t>Additional information from several cities (Milan, Amsterdam, etc.)</a:t>
            </a:r>
          </a:p>
          <a:p>
            <a:pPr>
              <a:buFontTx/>
              <a:buChar char="-"/>
            </a:pPr>
            <a:endParaRPr lang="en-GB" sz="1800" dirty="0" smtClean="0"/>
          </a:p>
          <a:p>
            <a:pPr>
              <a:buClrTx/>
            </a:pPr>
            <a:r>
              <a:rPr lang="en-GB" sz="2000" b="1" i="0" dirty="0"/>
              <a:t>Any comments on the definition of an </a:t>
            </a:r>
            <a:r>
              <a:rPr lang="en-GB" sz="2000" b="1" i="0" dirty="0" smtClean="0"/>
              <a:t>ARS ?</a:t>
            </a:r>
            <a:endParaRPr lang="en-GB" sz="2000" b="1" i="0" dirty="0"/>
          </a:p>
          <a:p>
            <a:pPr marL="0" indent="0" algn="ctr">
              <a:buNone/>
            </a:pPr>
            <a:endParaRPr lang="en-GB" sz="1400" dirty="0" smtClean="0"/>
          </a:p>
          <a:p>
            <a:pPr marL="0" indent="0" algn="just">
              <a:buNone/>
            </a:pPr>
            <a:r>
              <a:rPr lang="en-GB" sz="1400" dirty="0" smtClean="0"/>
              <a:t>	“Any </a:t>
            </a:r>
            <a:r>
              <a:rPr lang="en-GB" sz="1400" dirty="0"/>
              <a:t>policy measure implemented to manage the demand for </a:t>
            </a:r>
            <a:r>
              <a:rPr lang="en-GB" sz="1400" dirty="0" smtClean="0"/>
              <a:t>access</a:t>
            </a:r>
          </a:p>
          <a:p>
            <a:pPr marL="0" indent="0" algn="just">
              <a:buNone/>
            </a:pPr>
            <a:r>
              <a:rPr lang="en-GB" sz="1400" dirty="0"/>
              <a:t>	</a:t>
            </a:r>
            <a:r>
              <a:rPr lang="en-GB" sz="1400" dirty="0" smtClean="0"/>
              <a:t> </a:t>
            </a:r>
            <a:r>
              <a:rPr lang="en-GB" sz="1400" dirty="0"/>
              <a:t>for </a:t>
            </a:r>
            <a:r>
              <a:rPr lang="en-GB" sz="1400" dirty="0" smtClean="0"/>
              <a:t>certain or </a:t>
            </a:r>
            <a:r>
              <a:rPr lang="en-GB" sz="1400" dirty="0"/>
              <a:t>all road vehicles to an urban area”</a:t>
            </a:r>
          </a:p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5107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7" y="1340768"/>
            <a:ext cx="8679903" cy="5228828"/>
          </a:xfrm>
        </p:spPr>
        <p:txBody>
          <a:bodyPr/>
          <a:lstStyle/>
          <a:p>
            <a:pPr eaLnBrk="1" hangingPunct="1"/>
            <a:r>
              <a:rPr lang="en-GB" dirty="0"/>
              <a:t>From  a wide range of measures to an </a:t>
            </a:r>
            <a:r>
              <a:rPr lang="en-GB" dirty="0" smtClean="0"/>
              <a:t>ontology</a:t>
            </a:r>
          </a:p>
          <a:p>
            <a:pPr marL="177800" lvl="1" indent="0">
              <a:buNone/>
            </a:pPr>
            <a:r>
              <a:rPr lang="en-GB" dirty="0" smtClean="0"/>
              <a:t>  Any </a:t>
            </a:r>
            <a:r>
              <a:rPr lang="en-GB" dirty="0"/>
              <a:t>comments on this ontology?</a:t>
            </a:r>
          </a:p>
          <a:p>
            <a:pPr lvl="1" eaLnBrk="1" hangingPunct="1"/>
            <a:endParaRPr lang="en-GB" dirty="0"/>
          </a:p>
          <a:p>
            <a:pPr eaLnBrk="1" hangingPunct="1"/>
            <a:endParaRPr lang="en-GB" dirty="0" smtClean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33857"/>
            <a:ext cx="6768752" cy="4138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5" y="3294882"/>
            <a:ext cx="1224136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650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340768"/>
            <a:ext cx="8280920" cy="518457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dirty="0" smtClean="0"/>
              <a:t>General conclusions on ARSs II</a:t>
            </a:r>
          </a:p>
          <a:p>
            <a:pPr marL="457200" lvl="1" indent="0" eaLnBrk="1" hangingPunct="1">
              <a:spcBef>
                <a:spcPts val="300"/>
              </a:spcBef>
              <a:buNone/>
            </a:pPr>
            <a:endParaRPr lang="en-GB" dirty="0" smtClean="0"/>
          </a:p>
          <a:p>
            <a:pPr marL="457200" indent="-457200">
              <a:buClrTx/>
              <a:buFont typeface="+mj-lt"/>
              <a:buAutoNum type="arabicPeriod"/>
            </a:pPr>
            <a:r>
              <a:rPr lang="en-GB" sz="2000" i="0" dirty="0" smtClean="0"/>
              <a:t>No harmonised systems of ARS, incurring substantial societal costs</a:t>
            </a:r>
          </a:p>
          <a:p>
            <a:pPr marL="457200" indent="-457200">
              <a:buFont typeface="+mj-lt"/>
              <a:buAutoNum type="arabicPeriod"/>
            </a:pPr>
            <a:endParaRPr lang="en-GB" sz="2000" i="0" dirty="0" smtClean="0"/>
          </a:p>
          <a:p>
            <a:pPr marL="457200" indent="-457200">
              <a:buClrTx/>
              <a:buFont typeface="+mj-lt"/>
              <a:buAutoNum type="arabicPeriod"/>
            </a:pPr>
            <a:r>
              <a:rPr lang="en-GB" sz="2000" i="0" dirty="0" smtClean="0"/>
              <a:t>Inadequate practices on evaluation (data and methodologies)</a:t>
            </a:r>
          </a:p>
          <a:p>
            <a:pPr marL="457200" indent="-457200">
              <a:buClrTx/>
              <a:buFont typeface="+mj-lt"/>
              <a:buAutoNum type="arabicPeriod"/>
            </a:pPr>
            <a:endParaRPr lang="en-GB" sz="2000" i="0" dirty="0" smtClean="0"/>
          </a:p>
          <a:p>
            <a:pPr marL="457200" indent="-457200">
              <a:buClrTx/>
              <a:buFont typeface="+mj-lt"/>
              <a:buAutoNum type="arabicPeriod"/>
            </a:pPr>
            <a:r>
              <a:rPr lang="en-GB" sz="2000" i="0" dirty="0" smtClean="0"/>
              <a:t>No information system of sharing best practices (</a:t>
            </a:r>
            <a:r>
              <a:rPr lang="en-GB" sz="2000" i="0" dirty="0" err="1" smtClean="0"/>
              <a:t>esp</a:t>
            </a:r>
            <a:r>
              <a:rPr lang="en-GB" sz="2000" i="0" dirty="0" smtClean="0"/>
              <a:t> on Parking)</a:t>
            </a:r>
          </a:p>
          <a:p>
            <a:pPr marL="457200" indent="-457200">
              <a:buClrTx/>
              <a:buFont typeface="+mj-lt"/>
              <a:buAutoNum type="arabicPeriod"/>
            </a:pPr>
            <a:endParaRPr lang="en-GB" sz="2000" i="0" dirty="0" smtClean="0"/>
          </a:p>
          <a:p>
            <a:pPr marL="457200" indent="-457200">
              <a:buClrTx/>
              <a:buFont typeface="+mj-lt"/>
              <a:buAutoNum type="arabicPeriod"/>
            </a:pPr>
            <a:r>
              <a:rPr lang="en-GB" sz="2000" i="0" dirty="0" smtClean="0"/>
              <a:t>Given the many local specificities EU’s role should be focused on a limited number of issues, removing the main causes of inefficiencies in the current system 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 smtClean="0"/>
          </a:p>
          <a:p>
            <a:pPr marL="457200" indent="-457200">
              <a:buFont typeface="+mj-lt"/>
              <a:buAutoNum type="arabicPeriod"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92230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68760"/>
            <a:ext cx="8280920" cy="518457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dirty="0" smtClean="0"/>
              <a:t>General conclusions on ARSs VIII</a:t>
            </a:r>
          </a:p>
          <a:p>
            <a:pPr marL="0" indent="0" eaLnBrk="1" hangingPunct="1">
              <a:buNone/>
            </a:pPr>
            <a:endParaRPr lang="en-GB" dirty="0" smtClean="0"/>
          </a:p>
          <a:p>
            <a:pPr eaLnBrk="1" hangingPunct="1">
              <a:spcBef>
                <a:spcPts val="300"/>
              </a:spcBef>
              <a:buClrTx/>
            </a:pPr>
            <a:r>
              <a:rPr lang="en-GB" sz="2000" b="1" i="0" dirty="0"/>
              <a:t>Harmonisation brings benefits: what to </a:t>
            </a:r>
            <a:r>
              <a:rPr lang="en-GB" sz="2000" b="1" i="0" dirty="0" smtClean="0"/>
              <a:t>harmonize?</a:t>
            </a:r>
          </a:p>
          <a:p>
            <a:pPr marL="914400" lvl="2" indent="0">
              <a:spcBef>
                <a:spcPts val="300"/>
              </a:spcBef>
            </a:pPr>
            <a:endParaRPr lang="en-GB" dirty="0" smtClean="0"/>
          </a:p>
          <a:p>
            <a:pPr marL="914400" lvl="2" indent="0">
              <a:spcBef>
                <a:spcPts val="300"/>
              </a:spcBef>
            </a:pPr>
            <a:r>
              <a:rPr lang="en-GB" dirty="0" smtClean="0"/>
              <a:t>We conclude that harmonisation is </a:t>
            </a:r>
            <a:r>
              <a:rPr lang="en-GB" b="1" u="sng" dirty="0" smtClean="0"/>
              <a:t>most important </a:t>
            </a:r>
            <a:r>
              <a:rPr lang="en-GB" dirty="0" smtClean="0"/>
              <a:t>in :</a:t>
            </a:r>
          </a:p>
          <a:p>
            <a:pPr marL="1314450" lvl="2" indent="-400050">
              <a:spcBef>
                <a:spcPts val="300"/>
              </a:spcBef>
              <a:buFont typeface="+mj-lt"/>
              <a:buAutoNum type="romanLcPeriod"/>
            </a:pPr>
            <a:r>
              <a:rPr lang="en-GB" dirty="0" smtClean="0"/>
              <a:t>emission </a:t>
            </a:r>
            <a:r>
              <a:rPr lang="en-GB" dirty="0"/>
              <a:t>norms</a:t>
            </a:r>
          </a:p>
          <a:p>
            <a:pPr marL="1314450" lvl="2" indent="-400050">
              <a:spcBef>
                <a:spcPts val="300"/>
              </a:spcBef>
              <a:buFont typeface="+mj-lt"/>
              <a:buAutoNum type="romanLcPeriod"/>
            </a:pPr>
            <a:r>
              <a:rPr lang="en-GB" dirty="0"/>
              <a:t>technology use (for example access technologies, such as stickers/On-Board Units/GPS/other, payment modes, IT platforms, </a:t>
            </a:r>
            <a:r>
              <a:rPr lang="en-GB" dirty="0" err="1"/>
              <a:t>etc</a:t>
            </a:r>
            <a:r>
              <a:rPr lang="en-GB" dirty="0"/>
              <a:t>)</a:t>
            </a:r>
          </a:p>
          <a:p>
            <a:pPr marL="1314450" lvl="2" indent="-400050">
              <a:spcBef>
                <a:spcPts val="300"/>
              </a:spcBef>
              <a:buFont typeface="+mj-lt"/>
              <a:buAutoNum type="romanLcPeriod"/>
            </a:pPr>
            <a:r>
              <a:rPr lang="en-GB" dirty="0"/>
              <a:t>information provision, common language</a:t>
            </a:r>
          </a:p>
          <a:p>
            <a:pPr marL="1314450" lvl="2" indent="-400050">
              <a:spcBef>
                <a:spcPts val="300"/>
              </a:spcBef>
              <a:buFont typeface="+mj-lt"/>
              <a:buAutoNum type="romanLcPeriod"/>
            </a:pPr>
            <a:r>
              <a:rPr lang="en-GB" dirty="0"/>
              <a:t>establishing standards for monitoring and evaluation methodologies </a:t>
            </a:r>
            <a:endParaRPr lang="en-GB" dirty="0" smtClean="0"/>
          </a:p>
          <a:p>
            <a:pPr marL="0" indent="0" eaLnBrk="1" hangingPunct="1">
              <a:buClrTx/>
              <a:buNone/>
            </a:pPr>
            <a:endParaRPr lang="en-GB" sz="2000" b="1" i="0" dirty="0"/>
          </a:p>
        </p:txBody>
      </p:sp>
    </p:spTree>
    <p:extLst>
      <p:ext uri="{BB962C8B-B14F-4D97-AF65-F5344CB8AC3E}">
        <p14:creationId xmlns:p14="http://schemas.microsoft.com/office/powerpoint/2010/main" val="301583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268760"/>
            <a:ext cx="8280920" cy="518457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dirty="0" smtClean="0"/>
              <a:t>Policy questions/</a:t>
            </a:r>
          </a:p>
          <a:p>
            <a:endParaRPr lang="en-GB" sz="1800" b="1" i="0" dirty="0" smtClean="0"/>
          </a:p>
          <a:p>
            <a:r>
              <a:rPr lang="en-GB" sz="1800" b="1" i="0" dirty="0" smtClean="0"/>
              <a:t>1) How </a:t>
            </a:r>
            <a:r>
              <a:rPr lang="en-GB" sz="1800" b="1" i="0" dirty="0"/>
              <a:t>could the EU level facilitate a more harmonised development of ARS </a:t>
            </a:r>
            <a:r>
              <a:rPr lang="en-GB" sz="1800" b="1" i="0" dirty="0" smtClean="0"/>
              <a:t>by local </a:t>
            </a:r>
            <a:r>
              <a:rPr lang="en-GB" sz="1800" b="1" i="0" dirty="0"/>
              <a:t>authorities?</a:t>
            </a:r>
          </a:p>
          <a:p>
            <a:endParaRPr lang="en-GB" sz="1800" b="1" i="0" dirty="0" smtClean="0"/>
          </a:p>
          <a:p>
            <a:r>
              <a:rPr lang="en-GB" sz="1800" b="1" i="0" dirty="0" smtClean="0"/>
              <a:t>2) Would </a:t>
            </a:r>
            <a:r>
              <a:rPr lang="en-GB" sz="1800" b="1" i="0" dirty="0"/>
              <a:t>you support EU harmonisation of</a:t>
            </a:r>
            <a:r>
              <a:rPr lang="en-GB" sz="1800" b="1" i="0" dirty="0" smtClean="0"/>
              <a:t>:</a:t>
            </a:r>
            <a:br>
              <a:rPr lang="en-GB" sz="1800" b="1" i="0" dirty="0" smtClean="0"/>
            </a:br>
            <a:endParaRPr lang="en-GB" sz="1800" b="1" i="0" dirty="0"/>
          </a:p>
          <a:p>
            <a:pPr lvl="1"/>
            <a:r>
              <a:rPr lang="en-GB" sz="1400" i="0" dirty="0"/>
              <a:t>(i) Emission norms</a:t>
            </a:r>
          </a:p>
          <a:p>
            <a:pPr lvl="1"/>
            <a:r>
              <a:rPr lang="en-GB" sz="1400" i="0" dirty="0"/>
              <a:t>(ii) Technology</a:t>
            </a:r>
          </a:p>
          <a:p>
            <a:pPr lvl="1"/>
            <a:r>
              <a:rPr lang="en-GB" sz="1400" i="0" dirty="0"/>
              <a:t>(iii) Information provision</a:t>
            </a:r>
          </a:p>
          <a:p>
            <a:pPr lvl="1"/>
            <a:r>
              <a:rPr lang="en-GB" sz="1400" i="0" dirty="0"/>
              <a:t>(iv) Evaluation methodologies</a:t>
            </a:r>
          </a:p>
          <a:p>
            <a:endParaRPr lang="en-GB" sz="1800" i="0" dirty="0"/>
          </a:p>
          <a:p>
            <a:r>
              <a:rPr lang="en-GB" sz="1800" b="1" i="0" dirty="0" smtClean="0"/>
              <a:t>3) Are </a:t>
            </a:r>
            <a:r>
              <a:rPr lang="en-GB" sz="1800" b="1" i="0" dirty="0"/>
              <a:t>there other aspects where EU harmonisation would have </a:t>
            </a:r>
            <a:r>
              <a:rPr lang="en-GB" sz="1800" b="1" i="0" dirty="0" smtClean="0"/>
              <a:t>significant benefits</a:t>
            </a:r>
            <a:r>
              <a:rPr lang="en-GB" sz="1800" b="1" i="0" dirty="0"/>
              <a:t>?</a:t>
            </a:r>
          </a:p>
          <a:p>
            <a:endParaRPr lang="en-GB" sz="1800" b="1" i="0" dirty="0" smtClean="0"/>
          </a:p>
          <a:p>
            <a:r>
              <a:rPr lang="en-GB" sz="1800" b="1" i="0" dirty="0" smtClean="0"/>
              <a:t>4) Are </a:t>
            </a:r>
            <a:r>
              <a:rPr lang="en-GB" sz="1800" b="1" i="0" dirty="0"/>
              <a:t>ARS a necessary element to be addressed in a SUMP framework?</a:t>
            </a:r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102099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Slide_Master">
  <a:themeElements>
    <a:clrScheme name="3_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3_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orWeb Document" ma:contentTypeID="0x0101001C1CB03CB74147F893AE75230A56A05B00CA234DA9A23F8E4FBD1DDF020B83F794" ma:contentTypeVersion="39" ma:contentTypeDescription="CorWeb Document" ma:contentTypeScope="" ma:versionID="799816e3876685f9466b21fbe8772a1e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3/fields" xmlns:ns3="181929d2-5c93-407e-a9a3-a3f675aae924" targetNamespace="http://schemas.microsoft.com/office/2006/metadata/properties" ma:root="true" ma:fieldsID="40e3d2614a13b123c11a282b5be30d9f" ns1:_="" ns2:_="" ns3:_="">
    <xsd:import namespace="http://schemas.microsoft.com/sharepoint/v3"/>
    <xsd:import namespace="http://schemas.microsoft.com/sharepoint/v3/fields"/>
    <xsd:import namespace="181929d2-5c93-407e-a9a3-a3f675aae924"/>
    <xsd:element name="properties">
      <xsd:complexType>
        <xsd:sequence>
          <xsd:element name="documentManagement">
            <xsd:complexType>
              <xsd:all>
                <xsd:element ref="ns1:Comments" minOccurs="0"/>
                <xsd:element ref="ns1:PublishingContact" minOccurs="0"/>
                <xsd:element ref="ns1:PublishingContactEmail" minOccurs="0"/>
                <xsd:element ref="ns1:PublishingContactName" minOccurs="0"/>
                <xsd:element ref="ns1:PublishingContactPicture" minOccurs="0"/>
                <xsd:element ref="ns1:PublishingRollupImage" minOccurs="0"/>
                <xsd:element ref="ns1:Audience" minOccurs="0"/>
                <xsd:element ref="ns1:ArticleStartDate" minOccurs="0"/>
                <xsd:element ref="ns2:CorWebAbstract" minOccurs="0"/>
                <xsd:element ref="ns1:Comment" minOccurs="0"/>
                <xsd:element ref="ns2:CorWebHomepage" minOccurs="0"/>
                <xsd:element ref="ns2:CorWebNumber" minOccurs="0"/>
                <xsd:element ref="ns2:CorWebSource" minOccurs="0"/>
                <xsd:element ref="ns1:URL" minOccurs="0"/>
                <xsd:element ref="ns1:StartDate" minOccurs="0"/>
                <xsd:element ref="ns2:EndDate" minOccurs="0"/>
                <xsd:element ref="ns2:CorWebInkaReference" minOccurs="0"/>
                <xsd:element ref="ns3:TaxCatchAll" minOccurs="0"/>
                <xsd:element ref="ns3:TaxCatchAllLabel" minOccurs="0"/>
                <xsd:element ref="ns2:CorWebNbrOfPages" minOccurs="0"/>
                <xsd:element ref="ns2:CorWebAuthor" minOccurs="0"/>
                <xsd:element ref="ns2:CorWebTheme_0" minOccurs="0"/>
                <xsd:element ref="ns2:CorWebLanguage_0" minOccurs="0"/>
                <xsd:element ref="ns2:CorWebKeywords_0" minOccurs="0"/>
                <xsd:element ref="ns2:CorWebDocumentType_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omments" ma:index="8" nillable="true" ma:displayName="Comments" ma:internalName="Comments" ma:readOnly="false">
      <xsd:simpleType>
        <xsd:restriction base="dms:Note">
          <xsd:maxLength value="255"/>
        </xsd:restriction>
      </xsd:simpleType>
    </xsd:element>
    <xsd:element name="PublishingContact" ma:index="9" nillable="true" ma:displayName="Contact Person" ma:list="UserInfo" ma:internalName="PublishingContact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ublishingContactEmail" ma:index="10" nillable="true" ma:displayName="Contact E-Mail Address" ma:internalName="PublishingContactEmail" ma:readOnly="false">
      <xsd:simpleType>
        <xsd:restriction base="dms:Text">
          <xsd:maxLength value="255"/>
        </xsd:restriction>
      </xsd:simpleType>
    </xsd:element>
    <xsd:element name="PublishingContactName" ma:index="11" nillable="true" ma:displayName="Contact Name" ma:internalName="PublishingContactName" ma:readOnly="false">
      <xsd:simpleType>
        <xsd:restriction base="dms:Text">
          <xsd:maxLength value="255"/>
        </xsd:restriction>
      </xsd:simpleType>
    </xsd:element>
    <xsd:element name="PublishingContactPicture" ma:index="12" nillable="true" ma:displayName="Contact Picture" ma:format="Image" ma:internalName="PublishingContactPictur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ublishingRollupImage" ma:index="13" nillable="true" ma:displayName="Rollup Image" ma:internalName="PublishingRollupImage" ma:readOnly="false">
      <xsd:simpleType>
        <xsd:restriction base="dms:Unknown"/>
      </xsd:simpleType>
    </xsd:element>
    <xsd:element name="Audience" ma:index="14" nillable="true" ma:displayName="Target Audiences" ma:description="" ma:internalName="Audience" ma:readOnly="false">
      <xsd:simpleType>
        <xsd:restriction base="dms:Unknown"/>
      </xsd:simpleType>
    </xsd:element>
    <xsd:element name="ArticleStartDate" ma:index="15" nillable="true" ma:displayName="Date" ma:format="DateOnly" ma:internalName="ArticleStartDate" ma:readOnly="false">
      <xsd:simpleType>
        <xsd:restriction base="dms:DateTime"/>
      </xsd:simpleType>
    </xsd:element>
    <xsd:element name="Comment" ma:index="17" nillable="true" ma:displayName="Description" ma:internalName="Comment" ma:readOnly="false">
      <xsd:simpleType>
        <xsd:restriction base="dms:Note">
          <xsd:maxLength value="255"/>
        </xsd:restriction>
      </xsd:simpleType>
    </xsd:element>
    <xsd:element name="URL" ma:index="21" nillable="true" ma:displayName="URL" ma:internalName="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StartDate" ma:index="22" nillable="true" ma:displayName="Start Date" ma:default="[today]" ma:format="DateOnly" ma:internalName="StartDate" ma:readOnly="fals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CorWebAbstract" ma:index="16" nillable="true" ma:displayName="Abstract" ma:internalName="CorWebAbstract" ma:readOnly="false">
      <xsd:simpleType>
        <xsd:restriction base="dms:Note"/>
      </xsd:simpleType>
    </xsd:element>
    <xsd:element name="CorWebHomepage" ma:index="18" nillable="true" ma:displayName="Homepage" ma:internalName="CorWebHomepage" ma:readOnly="false">
      <xsd:simpleType>
        <xsd:restriction base="dms:Boolean"/>
      </xsd:simpleType>
    </xsd:element>
    <xsd:element name="CorWebNumber" ma:index="19" nillable="true" ma:displayName="Nr" ma:internalName="CorWebNumber" ma:readOnly="false">
      <xsd:simpleType>
        <xsd:restriction base="dms:Text"/>
      </xsd:simpleType>
    </xsd:element>
    <xsd:element name="CorWebSource" ma:index="20" nillable="true" ma:displayName="Source" ma:internalName="CorWebSource" ma:readOnly="false">
      <xsd:simpleType>
        <xsd:restriction base="dms:Text"/>
      </xsd:simpleType>
    </xsd:element>
    <xsd:element name="EndDate" ma:index="23" nillable="true" ma:displayName="End Date" ma:default="[today]" ma:format="DateOnly" ma:internalName="EndDate" ma:readOnly="false">
      <xsd:simpleType>
        <xsd:restriction base="dms:DateTime"/>
      </xsd:simpleType>
    </xsd:element>
    <xsd:element name="CorWebInkaReference" ma:index="24" nillable="true" ma:displayName="INCA Reference" ma:internalName="CorWebInkaReference" ma:readOnly="false">
      <xsd:simpleType>
        <xsd:restriction base="dms:Text"/>
      </xsd:simpleType>
    </xsd:element>
    <xsd:element name="CorWebNbrOfPages" ma:index="27" nillable="true" ma:displayName="Nbr of Pages" ma:internalName="CorWebNbrOfPages" ma:readOnly="false">
      <xsd:simpleType>
        <xsd:restriction base="dms:Number">
          <xsd:maxInclusive value="9999"/>
          <xsd:minInclusive value="0"/>
        </xsd:restriction>
      </xsd:simpleType>
    </xsd:element>
    <xsd:element name="CorWebAuthor" ma:index="28" nillable="true" ma:displayName="Author" ma:internalName="CorWebAuthor" ma:readOnly="false">
      <xsd:simpleType>
        <xsd:restriction base="dms:Text"/>
      </xsd:simpleType>
    </xsd:element>
    <xsd:element name="CorWebTheme_0" ma:index="29" nillable="true" ma:taxonomy="true" ma:internalName="CorWebTheme_0" ma:taxonomyFieldName="CorWebTheme" ma:displayName="CorWebTheme" ma:readOnly="false" ma:default="" ma:fieldId="{a5446626-b6d3-42cf-9376-9b04e4359832}" ma:taxonomyMulti="true" ma:sspId="d1006d82-5974-43a7-860a-b70f03cb978a" ma:termSetId="fe06f5de-79c6-4e14-82a3-ebf3c05644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rWebLanguage_0" ma:index="31" ma:taxonomy="true" ma:internalName="CorWebLanguage_0" ma:taxonomyFieldName="CorWebLanguage" ma:displayName="CorWebLanguage" ma:readOnly="false" ma:default="" ma:fieldId="{82ffa6ef-b3fd-4b05-b482-21e38acbad99}" ma:taxonomyMulti="true" ma:sspId="d1006d82-5974-43a7-860a-b70f03cb978a" ma:termSetId="6fa12516-3255-4bae-af71-c18e4333918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rWebKeywords_0" ma:index="34" ma:taxonomy="true" ma:internalName="CorWebKeywords_0" ma:taxonomyFieldName="CorWebKeywords" ma:displayName="CorWebKeywords" ma:readOnly="false" ma:default="" ma:fieldId="{4788d12c-22f9-403d-85cb-3431692412ab}" ma:taxonomyMulti="true" ma:sspId="d1006d82-5974-43a7-860a-b70f03cb978a" ma:termSetId="c6ce89c5-ed1f-417c-a28c-3da7a5c2015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rWebDocumentType_0" ma:index="35" nillable="true" ma:taxonomy="true" ma:internalName="CorWebDocumentType_0" ma:taxonomyFieldName="CorWebDocumentType" ma:displayName="CorWebDocumentType" ma:readOnly="false" ma:fieldId="{29c63043-b99c-4a58-94a9-269a78701935}" ma:sspId="d1006d82-5974-43a7-860a-b70f03cb978a" ma:termSetId="e14528de-6b2c-4ec3-a6f2-5dbd321a9918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1929d2-5c93-407e-a9a3-a3f675aae924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709a8400-d62d-4074-a053-e1ac4302f3e0}" ma:internalName="TaxCatchAll" ma:showField="CatchAllData" ma:web="d2feb5e8-54ea-4301-8503-2a9f1f8c474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6" nillable="true" ma:displayName="Taxonomy Catch All Column1" ma:hidden="true" ma:list="{709a8400-d62d-4074-a053-e1ac4302f3e0}" ma:internalName="TaxCatchAllLabel" ma:readOnly="true" ma:showField="CatchAllDataLabel" ma:web="d2feb5e8-54ea-4301-8503-2a9f1f8c474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rWebTheme_0 xmlns="http://schemas.microsoft.com/sharepoint/v3/fields">
      <Terms xmlns="http://schemas.microsoft.com/office/infopath/2007/PartnerControls"/>
    </CorWebTheme_0>
    <PublishingRollupImage xmlns="http://schemas.microsoft.com/sharepoint/v3" xsi:nil="true"/>
    <TaxCatchAll xmlns="181929d2-5c93-407e-a9a3-a3f675aae924">
      <Value>105</Value>
      <Value>104</Value>
    </TaxCatchAll>
    <CorWebKeywords_0 xmlns="http://schemas.microsoft.com/sharepoint/v3/fields">
      <Terms xmlns="http://schemas.microsoft.com/office/infopath/2007/PartnerControls">
        <TermInfo xmlns="http://schemas.microsoft.com/office/infopath/2007/PartnerControls">
          <TermName xmlns="http://schemas.microsoft.com/office/infopath/2007/PartnerControls">N/A</TermName>
          <TermId xmlns="http://schemas.microsoft.com/office/infopath/2007/PartnerControls">9e2a7271-b294-480b-a81c-34d7a2bd92c4</TermId>
        </TermInfo>
      </Terms>
    </CorWebKeywords_0>
    <PublishingContactEmail xmlns="http://schemas.microsoft.com/sharepoint/v3" xsi:nil="true"/>
    <ArticleStartDate xmlns="http://schemas.microsoft.com/sharepoint/v3" xsi:nil="true"/>
    <URL xmlns="http://schemas.microsoft.com/sharepoint/v3">
      <Url xsi:nil="true"/>
      <Description xsi:nil="true"/>
    </URL>
    <Audience xmlns="http://schemas.microsoft.com/sharepoint/v3" xsi:nil="true"/>
    <CorWebAbstract xmlns="http://schemas.microsoft.com/sharepoint/v3/fields" xsi:nil="true"/>
    <PublishingContactPicture xmlns="http://schemas.microsoft.com/sharepoint/v3">
      <Url xsi:nil="true"/>
      <Description xsi:nil="true"/>
    </PublishingContactPicture>
    <StartDate xmlns="http://schemas.microsoft.com/sharepoint/v3">2013-06-13T22:00:00+00:00</StartDate>
    <CorWebInkaReference xmlns="http://schemas.microsoft.com/sharepoint/v3/fields" xsi:nil="true"/>
    <CorWebDocumentType_0 xmlns="http://schemas.microsoft.com/sharepoint/v3/fields">
      <Terms xmlns="http://schemas.microsoft.com/office/infopath/2007/PartnerControls"/>
    </CorWebDocumentType_0>
    <CorWebAuthor xmlns="http://schemas.microsoft.com/sharepoint/v3/fields">n/a</CorWebAuthor>
    <PublishingContact xmlns="http://schemas.microsoft.com/sharepoint/v3">
      <UserInfo>
        <DisplayName/>
        <AccountId xsi:nil="true"/>
        <AccountType/>
      </UserInfo>
    </PublishingContact>
    <PublishingContactName xmlns="http://schemas.microsoft.com/sharepoint/v3" xsi:nil="true"/>
    <CorWebHomepage xmlns="http://schemas.microsoft.com/sharepoint/v3/fields">false</CorWebHomepage>
    <CorWebLanguage_0 xmlns="http://schemas.microsoft.com/sharepoint/v3/fields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5d808a89-daf8-4cf5-a324-d79ff5c66bdd</TermId>
        </TermInfo>
      </Terms>
    </CorWebLanguage_0>
    <CorWebNumber xmlns="http://schemas.microsoft.com/sharepoint/v3/fields" xsi:nil="true"/>
    <CorWebNbrOfPages xmlns="http://schemas.microsoft.com/sharepoint/v3/fields" xsi:nil="true"/>
    <Comments xmlns="http://schemas.microsoft.com/sharepoint/v3" xsi:nil="true"/>
    <Comment xmlns="http://schemas.microsoft.com/sharepoint/v3" xsi:nil="true"/>
    <CorWebSource xmlns="http://schemas.microsoft.com/sharepoint/v3/fields" xsi:nil="true"/>
    <EndDate xmlns="http://schemas.microsoft.com/sharepoint/v3/fields">2013-06-13T22:00:00+00:00</EndDate>
  </documentManagement>
</p:properties>
</file>

<file path=customXml/itemProps1.xml><?xml version="1.0" encoding="utf-8"?>
<ds:datastoreItem xmlns:ds="http://schemas.openxmlformats.org/officeDocument/2006/customXml" ds:itemID="{FB0AB60A-41CF-4433-A633-709D8F3B6014}"/>
</file>

<file path=customXml/itemProps2.xml><?xml version="1.0" encoding="utf-8"?>
<ds:datastoreItem xmlns:ds="http://schemas.openxmlformats.org/officeDocument/2006/customXml" ds:itemID="{F6F0DD14-EA1D-438E-89F6-93D067EC5D7E}"/>
</file>

<file path=customXml/itemProps3.xml><?xml version="1.0" encoding="utf-8"?>
<ds:datastoreItem xmlns:ds="http://schemas.openxmlformats.org/officeDocument/2006/customXml" ds:itemID="{9F3BD6F5-EC7C-4504-8772-8EE71AE2A006}"/>
</file>

<file path=docProps/app.xml><?xml version="1.0" encoding="utf-8"?>
<Properties xmlns="http://schemas.openxmlformats.org/officeDocument/2006/extended-properties" xmlns:vt="http://schemas.openxmlformats.org/officeDocument/2006/docPropsVTypes">
  <TotalTime>1882</TotalTime>
  <Words>245</Words>
  <Application>Microsoft Office PowerPoint</Application>
  <PresentationFormat>On-screen Show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Slide_Master</vt:lpstr>
      <vt:lpstr>3_Slide_Master</vt:lpstr>
      <vt:lpstr>Access restriction schemes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turneem</dc:creator>
  <cp:lastModifiedBy>MAJOR Mark (MOVE)</cp:lastModifiedBy>
  <cp:revision>112</cp:revision>
  <dcterms:created xsi:type="dcterms:W3CDTF">2011-10-28T10:25:18Z</dcterms:created>
  <dcterms:modified xsi:type="dcterms:W3CDTF">2013-06-12T14:49:29Z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0x0101001C1CB03CB74147F893AE75230A56A05B00CA234DA9A23F8E4FBD1DDF020B83F794</vt:lpwstr>
  </property>
  <property fmtid="{D5CDD505-2E9C-101B-9397-08002B2CF9AE}" pid="4" name="CorWebTheme">
    <vt:lpwstr/>
  </property>
  <property fmtid="{D5CDD505-2E9C-101B-9397-08002B2CF9AE}" pid="5" name="CorWebLanguage">
    <vt:lpwstr>104;#English|5d808a89-daf8-4cf5-a324-d79ff5c66bdd</vt:lpwstr>
  </property>
  <property fmtid="{D5CDD505-2E9C-101B-9397-08002B2CF9AE}" pid="6" name="CorWebKeywords">
    <vt:lpwstr>105;#N/A|9e2a7271-b294-480b-a81c-34d7a2bd92c4</vt:lpwstr>
  </property>
</Properties>
</file>